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lab"/>
      <p:regular r:id="rId29"/>
      <p:bold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lab-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Slab-bold.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14a8268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14a8268e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screen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16581cca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16581cca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Profile Screen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16581cca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16581cca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16581cca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16581cca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16581cca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16581cca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16581cca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16581cca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16581cca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16581cca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16581cca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16581cca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16581cca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16581cca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16581ccad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16581ccad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16581cc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16581cc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16581ccad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16581ccad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16581ccad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16581ccad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16581ccad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16581ccad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16581ccad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16581ccad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16581cca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16581cca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1413b49d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1413b49d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16581cca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16581cca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16581cc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16581cc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16581cc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16581cc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16581cca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16581cca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16581cca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16581cca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7.png"/><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851300" y="586075"/>
            <a:ext cx="5441400" cy="95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GoNavy!</a:t>
            </a:r>
            <a:endParaRPr/>
          </a:p>
        </p:txBody>
      </p:sp>
      <p:sp>
        <p:nvSpPr>
          <p:cNvPr id="64" name="Google Shape;64;p13"/>
          <p:cNvSpPr txBox="1"/>
          <p:nvPr>
            <p:ph idx="1" type="subTitle"/>
          </p:nvPr>
        </p:nvSpPr>
        <p:spPr>
          <a:xfrm>
            <a:off x="1880250" y="3601275"/>
            <a:ext cx="5383500" cy="9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Gustavo Hammerschmidt, Jonathan Scott, and </a:t>
            </a:r>
            <a:r>
              <a:rPr lang="en"/>
              <a:t>Erik Shepard</a:t>
            </a:r>
            <a:endParaRPr/>
          </a:p>
        </p:txBody>
      </p:sp>
      <p:pic>
        <p:nvPicPr>
          <p:cNvPr id="65" name="Google Shape;65;p13"/>
          <p:cNvPicPr preferRelativeResize="0"/>
          <p:nvPr/>
        </p:nvPicPr>
        <p:blipFill>
          <a:blip r:embed="rId3">
            <a:alphaModFix/>
          </a:blip>
          <a:stretch>
            <a:fillRect/>
          </a:stretch>
        </p:blipFill>
        <p:spPr>
          <a:xfrm>
            <a:off x="3577175" y="1389825"/>
            <a:ext cx="1891974" cy="2211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2"/>
          <p:cNvPicPr preferRelativeResize="0"/>
          <p:nvPr/>
        </p:nvPicPr>
        <p:blipFill>
          <a:blip r:embed="rId3">
            <a:alphaModFix/>
          </a:blip>
          <a:stretch>
            <a:fillRect/>
          </a:stretch>
        </p:blipFill>
        <p:spPr>
          <a:xfrm>
            <a:off x="2971800" y="235485"/>
            <a:ext cx="5943601" cy="4672529"/>
          </a:xfrm>
          <a:prstGeom prst="rect">
            <a:avLst/>
          </a:prstGeom>
          <a:noFill/>
          <a:ln>
            <a:noFill/>
          </a:ln>
        </p:spPr>
      </p:pic>
      <p:sp>
        <p:nvSpPr>
          <p:cNvPr id="168" name="Google Shape;168;p22"/>
          <p:cNvSpPr txBox="1"/>
          <p:nvPr/>
        </p:nvSpPr>
        <p:spPr>
          <a:xfrm>
            <a:off x="105825" y="392025"/>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169" name="Google Shape;169;p22"/>
          <p:cNvSpPr txBox="1"/>
          <p:nvPr/>
        </p:nvSpPr>
        <p:spPr>
          <a:xfrm>
            <a:off x="127000" y="1457425"/>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SR.01  The system shall allow any user to securely login using their username and password.</a:t>
            </a:r>
            <a:endParaRPr sz="8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3"/>
          <p:cNvPicPr preferRelativeResize="0"/>
          <p:nvPr/>
        </p:nvPicPr>
        <p:blipFill>
          <a:blip r:embed="rId3">
            <a:alphaModFix/>
          </a:blip>
          <a:stretch>
            <a:fillRect/>
          </a:stretch>
        </p:blipFill>
        <p:spPr>
          <a:xfrm>
            <a:off x="2971800" y="238887"/>
            <a:ext cx="5943600" cy="4665727"/>
          </a:xfrm>
          <a:prstGeom prst="rect">
            <a:avLst/>
          </a:prstGeom>
          <a:noFill/>
          <a:ln>
            <a:noFill/>
          </a:ln>
        </p:spPr>
      </p:pic>
      <p:sp>
        <p:nvSpPr>
          <p:cNvPr id="175" name="Google Shape;175;p23"/>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SU.01 The system shall have a student profile page where Demographic, Service, Command, Academic, Training, and Watchbill data is listed and can be viewed by the individual student user</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SU.02 The system shall list in the Demographic section the student’s username, rank, last name, first name, middle initial, assignment identifier, EDIPI, date of birth, gender, program, status, service option, and service contract.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SU.03 The system shall list in the Demographic section the student’s contact information containing their phone number, physical address, and muster point. The student shall have the option to edit the contact information.</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SU.04 The system shall list in the Academic section the student’s school, major, expected graduation term, and cumulative GPA.</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SU.05 The system shall list in the Academic section all of the student’s current courses with the course ID, title, number of units, weekdays, and times.</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SU.07 The system shall allow for the student to maintain a current copy of their transcript in the Academic section. Each upload shall overwrite the previous file.</a:t>
            </a:r>
            <a:endParaRPr sz="800">
              <a:solidFill>
                <a:srgbClr val="FFFFFF"/>
              </a:solidFill>
              <a:latin typeface="Roboto"/>
              <a:ea typeface="Roboto"/>
              <a:cs typeface="Roboto"/>
              <a:sym typeface="Roboto"/>
            </a:endParaRPr>
          </a:p>
        </p:txBody>
      </p:sp>
      <p:sp>
        <p:nvSpPr>
          <p:cNvPr id="176" name="Google Shape;176;p23"/>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2971800" y="575691"/>
            <a:ext cx="5943600" cy="3992117"/>
          </a:xfrm>
          <a:prstGeom prst="rect">
            <a:avLst/>
          </a:prstGeom>
          <a:noFill/>
          <a:ln>
            <a:noFill/>
          </a:ln>
        </p:spPr>
      </p:pic>
      <p:sp>
        <p:nvSpPr>
          <p:cNvPr id="182" name="Google Shape;182;p24"/>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183" name="Google Shape;183;p24"/>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SU.11 The system shall list in the Training section all of the physical fitness test data for the student sorted by date. The most current shall be on top. Data shall include the date, event title, and total score.</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SU.12 The system shall list in the Training section all of the weigh-in data for the student sorted by date. The most current shall be on top. Data shall include the date, height, weight, body fat percentage, and pass/fail.</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SU.13 The system shall list in the Training section all of the service training event data for the student sorted by date. The most current shall be on top. Data shall include the date and event title.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SU.14 The system shall list in the Training section all of the club event data for the student sorted by date. The most current shall be on top. Data shall include the date and event title.</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SU.15 The system shall list in the Training section all of the volunteer data for the student sorted by date. The most current shall be on top. Data shall include the date, event title, and the event duration (hours).</a:t>
            </a:r>
            <a:endParaRPr sz="8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5"/>
          <p:cNvPicPr preferRelativeResize="0"/>
          <p:nvPr/>
        </p:nvPicPr>
        <p:blipFill>
          <a:blip r:embed="rId3">
            <a:alphaModFix/>
          </a:blip>
          <a:stretch>
            <a:fillRect/>
          </a:stretch>
        </p:blipFill>
        <p:spPr>
          <a:xfrm>
            <a:off x="2971800" y="521208"/>
            <a:ext cx="5943599" cy="4101085"/>
          </a:xfrm>
          <a:prstGeom prst="rect">
            <a:avLst/>
          </a:prstGeom>
          <a:noFill/>
          <a:ln>
            <a:noFill/>
          </a:ln>
        </p:spPr>
      </p:pic>
      <p:sp>
        <p:nvSpPr>
          <p:cNvPr id="189" name="Google Shape;189;p25"/>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190" name="Google Shape;190;p25"/>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TS.02 1 The system shall allow any authorized users to initiate a new training event.</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TS.03 1 For every new training event, the system shall allow the user to select an event type, which will consist of ’Club Event’, ’Community Service Event’, ’Physical Fitness Event’, ’Weigh-In Event’, or ’Other Training Event’.</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TS.PF.03 1 The system shall allow each sub-event to record a score that is an integer.</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6"/>
          <p:cNvPicPr preferRelativeResize="0"/>
          <p:nvPr/>
        </p:nvPicPr>
        <p:blipFill>
          <a:blip r:embed="rId3">
            <a:alphaModFix/>
          </a:blip>
          <a:stretch>
            <a:fillRect/>
          </a:stretch>
        </p:blipFill>
        <p:spPr>
          <a:xfrm>
            <a:off x="2971800" y="565785"/>
            <a:ext cx="5943599" cy="4011930"/>
          </a:xfrm>
          <a:prstGeom prst="rect">
            <a:avLst/>
          </a:prstGeom>
          <a:noFill/>
          <a:ln>
            <a:noFill/>
          </a:ln>
        </p:spPr>
      </p:pic>
      <p:sp>
        <p:nvSpPr>
          <p:cNvPr id="196" name="Google Shape;196;p26"/>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197" name="Google Shape;197;p26"/>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TS.01 1 The system shall have a Training section to be accessible by all users.</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TS.07 1 The system shall allow the event owner to edit the event at any time.</a:t>
            </a:r>
            <a:endParaRPr sz="8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2971800" y="570738"/>
            <a:ext cx="5943600" cy="4002024"/>
          </a:xfrm>
          <a:prstGeom prst="rect">
            <a:avLst/>
          </a:prstGeom>
          <a:noFill/>
          <a:ln>
            <a:noFill/>
          </a:ln>
        </p:spPr>
      </p:pic>
      <p:sp>
        <p:nvSpPr>
          <p:cNvPr id="203" name="Google Shape;203;p27"/>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04" name="Google Shape;204;p27"/>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CHIT.01 The system shall allow a user to submit a request for a chit approval.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CHIT.02 The system shall allow a user to cancel a previously requested chit.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CHIT.03 The system shall allow a user to edit a previously requested chit.</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CHIT.17 The system shall include three views for the chit system: ’New Chit Request’, ’My Submitted Chits’, and ’Command View’.</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CHIT.19 In the ’My Submitted Chits’ view, the system shall allow any user to view all submitted chits and the current status for only the user’s submitted chits. The system shall also allow the user to edit or cancel any active chits. </a:t>
            </a:r>
            <a:endParaRPr sz="800">
              <a:solidFill>
                <a:srgbClr val="FFFFFF"/>
              </a:solidFill>
              <a:latin typeface="Roboto"/>
              <a:ea typeface="Roboto"/>
              <a:cs typeface="Roboto"/>
              <a:sym typeface="Roboto"/>
            </a:endParaRPr>
          </a:p>
        </p:txBody>
      </p:sp>
      <p:pic>
        <p:nvPicPr>
          <p:cNvPr id="205" name="Google Shape;205;p27"/>
          <p:cNvPicPr preferRelativeResize="0"/>
          <p:nvPr/>
        </p:nvPicPr>
        <p:blipFill>
          <a:blip r:embed="rId4">
            <a:alphaModFix/>
          </a:blip>
          <a:stretch>
            <a:fillRect/>
          </a:stretch>
        </p:blipFill>
        <p:spPr>
          <a:xfrm>
            <a:off x="5576800" y="632325"/>
            <a:ext cx="814125" cy="14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2971800" y="560832"/>
            <a:ext cx="5943600" cy="4021836"/>
          </a:xfrm>
          <a:prstGeom prst="rect">
            <a:avLst/>
          </a:prstGeom>
          <a:noFill/>
          <a:ln>
            <a:noFill/>
          </a:ln>
        </p:spPr>
      </p:pic>
      <p:sp>
        <p:nvSpPr>
          <p:cNvPr id="211" name="Google Shape;211;p28"/>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12" name="Google Shape;212;p28"/>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CHIT.12 The system shall sequentially allow each user within the originator’s CoC to make a comment and make a decision one at a time beginning from the lowest member in the CoC to the highest member.</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CHIT.21 In the ’Command View’, the system shall have a subview for ’My Action’ and ’My Command’.</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CHIT.22 In the ’My Action’ view, the system shall display all chits awaiting action for that user, allow the user to view the chit, and allow the user to comment and take action.</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CHIT.23 In the ’My Command’, the system shall list all active chits for all members under that user’s CoC.</a:t>
            </a:r>
            <a:endParaRPr sz="800">
              <a:solidFill>
                <a:srgbClr val="FFFFFF"/>
              </a:solidFill>
              <a:latin typeface="Roboto"/>
              <a:ea typeface="Roboto"/>
              <a:cs typeface="Roboto"/>
              <a:sym typeface="Roboto"/>
            </a:endParaRPr>
          </a:p>
        </p:txBody>
      </p:sp>
      <p:pic>
        <p:nvPicPr>
          <p:cNvPr id="213" name="Google Shape;213;p28"/>
          <p:cNvPicPr preferRelativeResize="0"/>
          <p:nvPr/>
        </p:nvPicPr>
        <p:blipFill>
          <a:blip r:embed="rId4">
            <a:alphaModFix/>
          </a:blip>
          <a:stretch>
            <a:fillRect/>
          </a:stretch>
        </p:blipFill>
        <p:spPr>
          <a:xfrm>
            <a:off x="5576800" y="632325"/>
            <a:ext cx="814125" cy="14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9"/>
          <p:cNvPicPr preferRelativeResize="0"/>
          <p:nvPr/>
        </p:nvPicPr>
        <p:blipFill>
          <a:blip r:embed="rId3">
            <a:alphaModFix/>
          </a:blip>
          <a:stretch>
            <a:fillRect/>
          </a:stretch>
        </p:blipFill>
        <p:spPr>
          <a:xfrm>
            <a:off x="2971800" y="560832"/>
            <a:ext cx="5943600" cy="4021836"/>
          </a:xfrm>
          <a:prstGeom prst="rect">
            <a:avLst/>
          </a:prstGeom>
          <a:noFill/>
          <a:ln>
            <a:noFill/>
          </a:ln>
        </p:spPr>
      </p:pic>
      <p:sp>
        <p:nvSpPr>
          <p:cNvPr id="219" name="Google Shape;219;p29"/>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20" name="Google Shape;220;p29"/>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CHIT.06 The system shall implement a new comment log for each submitted chit with a timestamp and the user’s name for each comment.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CHIT.07 The system shall log a comment at the moment the chit was submitted, a decision is made, the chit was resubmitted, the chit is acknowledged, and/or when the chit was canceled.</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CHIT.10 The system shall restart the approval process to the originator once the ‘Rework’ method has been initiated.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CHIT.11 The system shall allow users within the originator’s CoC to be able to comment on the chit and make a single decision choice of ’Recommend’, ’Not Recommend’, ’Approve’, ’Disapprove’, or ’Rework’.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CHIT.12 The system shall sequentially allow each user within the originator’s CoC to make a comment and make a decision one at a time beginning from the lowest member in the CoC to the highest member.</a:t>
            </a:r>
            <a:endParaRPr sz="800">
              <a:solidFill>
                <a:srgbClr val="FFFFFF"/>
              </a:solidFill>
              <a:latin typeface="Roboto"/>
              <a:ea typeface="Roboto"/>
              <a:cs typeface="Roboto"/>
              <a:sym typeface="Roboto"/>
            </a:endParaRPr>
          </a:p>
        </p:txBody>
      </p:sp>
      <p:pic>
        <p:nvPicPr>
          <p:cNvPr id="221" name="Google Shape;221;p29"/>
          <p:cNvPicPr preferRelativeResize="0"/>
          <p:nvPr/>
        </p:nvPicPr>
        <p:blipFill>
          <a:blip r:embed="rId4">
            <a:alphaModFix/>
          </a:blip>
          <a:stretch>
            <a:fillRect/>
          </a:stretch>
        </p:blipFill>
        <p:spPr>
          <a:xfrm>
            <a:off x="5576800" y="632325"/>
            <a:ext cx="814125" cy="14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0"/>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27" name="Google Shape;227;p30"/>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STF.01 1 The system shall have a staff profile page that contains Demographic and Students Assigned sections.</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STF.05 2 The system shall include a comment log link for each student line. This will allow the staff member to annotate comments on the student that is only visible to other staff members. Comments shall be </a:t>
            </a:r>
            <a:r>
              <a:rPr lang="en" sz="800">
                <a:solidFill>
                  <a:srgbClr val="FFFFFF"/>
                </a:solidFill>
                <a:latin typeface="Roboto"/>
                <a:ea typeface="Roboto"/>
                <a:cs typeface="Roboto"/>
                <a:sym typeface="Roboto"/>
              </a:rPr>
              <a:t>time stamped</a:t>
            </a:r>
            <a:r>
              <a:rPr lang="en" sz="800">
                <a:solidFill>
                  <a:srgbClr val="FFFFFF"/>
                </a:solidFill>
                <a:latin typeface="Roboto"/>
                <a:ea typeface="Roboto"/>
                <a:cs typeface="Roboto"/>
                <a:sym typeface="Roboto"/>
              </a:rPr>
              <a:t> and also log the last name of the user who logs a comment.</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pic>
        <p:nvPicPr>
          <p:cNvPr id="228" name="Google Shape;228;p30"/>
          <p:cNvPicPr preferRelativeResize="0"/>
          <p:nvPr/>
        </p:nvPicPr>
        <p:blipFill>
          <a:blip r:embed="rId3">
            <a:alphaModFix/>
          </a:blip>
          <a:stretch>
            <a:fillRect/>
          </a:stretch>
        </p:blipFill>
        <p:spPr>
          <a:xfrm>
            <a:off x="2971800" y="557784"/>
            <a:ext cx="5943600" cy="40027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2971800" y="566925"/>
            <a:ext cx="5943600" cy="4033301"/>
          </a:xfrm>
          <a:prstGeom prst="rect">
            <a:avLst/>
          </a:prstGeom>
          <a:noFill/>
          <a:ln>
            <a:noFill/>
          </a:ln>
        </p:spPr>
      </p:pic>
      <p:sp>
        <p:nvSpPr>
          <p:cNvPr id="234" name="Google Shape;234;p31"/>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35" name="Google Shape;235;p31"/>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Extra Feature that allows view of all students under the current user’s command.</a:t>
            </a:r>
            <a:endParaRPr sz="8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100275" y="4350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 Purpose</a:t>
            </a:r>
            <a:r>
              <a:rPr lang="en"/>
              <a:t>:</a:t>
            </a:r>
            <a:endParaRPr/>
          </a:p>
        </p:txBody>
      </p:sp>
      <p:sp>
        <p:nvSpPr>
          <p:cNvPr id="71" name="Google Shape;71;p14"/>
          <p:cNvSpPr/>
          <p:nvPr/>
        </p:nvSpPr>
        <p:spPr>
          <a:xfrm flipH="1">
            <a:off x="471300" y="1732163"/>
            <a:ext cx="100200" cy="1299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flipH="1">
            <a:off x="471300" y="3025263"/>
            <a:ext cx="100200" cy="1299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flipH="1">
            <a:off x="471300" y="4160925"/>
            <a:ext cx="100200" cy="1299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822150" y="1295175"/>
            <a:ext cx="8051100" cy="12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Currently, the managing staff utilize stand-alone programs such as Excel, Word, Google Sheets and e-mail to maintain the large amount of data throughout every term. </a:t>
            </a:r>
            <a:endParaRPr sz="2400">
              <a:solidFill>
                <a:srgbClr val="FFFFFF"/>
              </a:solidFill>
            </a:endParaRPr>
          </a:p>
        </p:txBody>
      </p:sp>
      <p:sp>
        <p:nvSpPr>
          <p:cNvPr id="75" name="Google Shape;75;p14"/>
          <p:cNvSpPr txBox="1"/>
          <p:nvPr/>
        </p:nvSpPr>
        <p:spPr>
          <a:xfrm>
            <a:off x="2727150" y="4160925"/>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872250" y="2664350"/>
            <a:ext cx="8191500" cy="9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 lot of errors occur due to </a:t>
            </a:r>
            <a:r>
              <a:rPr lang="en" sz="2400">
                <a:solidFill>
                  <a:schemeClr val="dk1"/>
                </a:solidFill>
              </a:rPr>
              <a:t>inconsistencies</a:t>
            </a:r>
            <a:r>
              <a:rPr lang="en" sz="2400">
                <a:solidFill>
                  <a:schemeClr val="dk1"/>
                </a:solidFill>
              </a:rPr>
              <a:t> when documenting, which leads to misinformation and confusion. </a:t>
            </a:r>
            <a:endParaRPr sz="24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77" name="Google Shape;77;p14"/>
          <p:cNvSpPr txBox="1"/>
          <p:nvPr/>
        </p:nvSpPr>
        <p:spPr>
          <a:xfrm>
            <a:off x="872250" y="3776725"/>
            <a:ext cx="79509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Some documents may be</a:t>
            </a:r>
            <a:r>
              <a:rPr lang="en" sz="2400">
                <a:solidFill>
                  <a:schemeClr val="dk1"/>
                </a:solidFill>
              </a:rPr>
              <a:t> reproduced many times, which increase the odds for an error to occur. </a:t>
            </a:r>
            <a:endParaRPr sz="2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41" name="Google Shape;241;p32"/>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SCH.WB.01 The system shall implement a ’Watchbill’ scheduling system.</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pic>
        <p:nvPicPr>
          <p:cNvPr id="242" name="Google Shape;242;p32"/>
          <p:cNvPicPr preferRelativeResize="0"/>
          <p:nvPr/>
        </p:nvPicPr>
        <p:blipFill>
          <a:blip r:embed="rId3">
            <a:alphaModFix/>
          </a:blip>
          <a:stretch>
            <a:fillRect/>
          </a:stretch>
        </p:blipFill>
        <p:spPr>
          <a:xfrm>
            <a:off x="2971800" y="557784"/>
            <a:ext cx="5943600" cy="41010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3"/>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48" name="Google Shape;248;p33"/>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Extra feature if time allows, to automatically populate a calendar with any training events made.</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pic>
        <p:nvPicPr>
          <p:cNvPr id="249" name="Google Shape;249;p33"/>
          <p:cNvPicPr preferRelativeResize="0"/>
          <p:nvPr/>
        </p:nvPicPr>
        <p:blipFill>
          <a:blip r:embed="rId3">
            <a:alphaModFix/>
          </a:blip>
          <a:stretch>
            <a:fillRect/>
          </a:stretch>
        </p:blipFill>
        <p:spPr>
          <a:xfrm>
            <a:off x="2971800" y="557784"/>
            <a:ext cx="5943600" cy="41010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nvSpPr>
        <p:spPr>
          <a:xfrm>
            <a:off x="105825" y="363800"/>
            <a:ext cx="29070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a:ea typeface="Roboto"/>
                <a:cs typeface="Roboto"/>
                <a:sym typeface="Roboto"/>
              </a:rPr>
              <a:t>Functional Requirements</a:t>
            </a:r>
            <a:endParaRPr sz="2400">
              <a:solidFill>
                <a:srgbClr val="FFFFFF"/>
              </a:solidFill>
              <a:latin typeface="Roboto"/>
              <a:ea typeface="Roboto"/>
              <a:cs typeface="Roboto"/>
              <a:sym typeface="Roboto"/>
            </a:endParaRPr>
          </a:p>
        </p:txBody>
      </p:sp>
      <p:sp>
        <p:nvSpPr>
          <p:cNvPr id="255" name="Google Shape;255;p34"/>
          <p:cNvSpPr txBox="1"/>
          <p:nvPr/>
        </p:nvSpPr>
        <p:spPr>
          <a:xfrm>
            <a:off x="127000" y="1429200"/>
            <a:ext cx="2772900" cy="34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DS.01 The system shall have a document storage section to be accessible by all users.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DS.02 The system shall have a private document storage section for certain users (Staff members).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DS.0</a:t>
            </a:r>
            <a:r>
              <a:rPr lang="en" sz="800">
                <a:solidFill>
                  <a:srgbClr val="FFFFFF"/>
                </a:solidFill>
                <a:latin typeface="Roboto"/>
                <a:ea typeface="Roboto"/>
                <a:cs typeface="Roboto"/>
                <a:sym typeface="Roboto"/>
              </a:rPr>
              <a:t>3</a:t>
            </a:r>
            <a:r>
              <a:rPr lang="en" sz="800">
                <a:solidFill>
                  <a:srgbClr val="FFFFFF"/>
                </a:solidFill>
                <a:latin typeface="Roboto"/>
                <a:ea typeface="Roboto"/>
                <a:cs typeface="Roboto"/>
                <a:sym typeface="Roboto"/>
              </a:rPr>
              <a:t> The system shall have a private document storage section to be accessible for chits by only authorized users that have chit review authority.</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pic>
        <p:nvPicPr>
          <p:cNvPr id="256" name="Google Shape;256;p34"/>
          <p:cNvPicPr preferRelativeResize="0"/>
          <p:nvPr/>
        </p:nvPicPr>
        <p:blipFill>
          <a:blip r:embed="rId3">
            <a:alphaModFix/>
          </a:blip>
          <a:stretch>
            <a:fillRect/>
          </a:stretch>
        </p:blipFill>
        <p:spPr>
          <a:xfrm>
            <a:off x="2971800" y="557784"/>
            <a:ext cx="5943599" cy="40961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62" name="Google Shape;262;p35"/>
          <p:cNvSpPr txBox="1"/>
          <p:nvPr>
            <p:ph idx="1" type="body"/>
          </p:nvPr>
        </p:nvSpPr>
        <p:spPr>
          <a:xfrm>
            <a:off x="387900" y="1489824"/>
            <a:ext cx="8368200" cy="30789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Support the troops, vote for U.S.!</a:t>
            </a:r>
            <a:endParaRPr/>
          </a:p>
        </p:txBody>
      </p:sp>
      <p:pic>
        <p:nvPicPr>
          <p:cNvPr id="263" name="Google Shape;263;p35"/>
          <p:cNvPicPr preferRelativeResize="0"/>
          <p:nvPr/>
        </p:nvPicPr>
        <p:blipFill>
          <a:blip r:embed="rId3">
            <a:alphaModFix/>
          </a:blip>
          <a:stretch>
            <a:fillRect/>
          </a:stretch>
        </p:blipFill>
        <p:spPr>
          <a:xfrm>
            <a:off x="2382176" y="1288188"/>
            <a:ext cx="4379649" cy="2567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5"/>
          <p:cNvPicPr preferRelativeResize="0"/>
          <p:nvPr/>
        </p:nvPicPr>
        <p:blipFill>
          <a:blip r:embed="rId3">
            <a:alphaModFix/>
          </a:blip>
          <a:stretch>
            <a:fillRect/>
          </a:stretch>
        </p:blipFill>
        <p:spPr>
          <a:xfrm>
            <a:off x="0" y="313292"/>
            <a:ext cx="9143999" cy="4516915"/>
          </a:xfrm>
          <a:prstGeom prst="rect">
            <a:avLst/>
          </a:prstGeom>
          <a:noFill/>
          <a:ln>
            <a:noFill/>
          </a:ln>
        </p:spPr>
      </p:pic>
      <p:sp>
        <p:nvSpPr>
          <p:cNvPr id="83" name="Google Shape;83;p15"/>
          <p:cNvSpPr txBox="1"/>
          <p:nvPr/>
        </p:nvSpPr>
        <p:spPr>
          <a:xfrm>
            <a:off x="2727150" y="4160925"/>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 name="Google Shape;84;p15"/>
          <p:cNvSpPr txBox="1"/>
          <p:nvPr/>
        </p:nvSpPr>
        <p:spPr>
          <a:xfrm>
            <a:off x="2748975" y="3180375"/>
            <a:ext cx="3505800" cy="7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endParaRPr>
          </a:p>
        </p:txBody>
      </p:sp>
      <p:pic>
        <p:nvPicPr>
          <p:cNvPr id="85" name="Google Shape;85;p15"/>
          <p:cNvPicPr preferRelativeResize="0"/>
          <p:nvPr/>
        </p:nvPicPr>
        <p:blipFill>
          <a:blip r:embed="rId4">
            <a:alphaModFix/>
          </a:blip>
          <a:stretch>
            <a:fillRect/>
          </a:stretch>
        </p:blipFill>
        <p:spPr>
          <a:xfrm>
            <a:off x="0" y="-331425"/>
            <a:ext cx="9143999" cy="6147918"/>
          </a:xfrm>
          <a:prstGeom prst="rect">
            <a:avLst/>
          </a:prstGeom>
          <a:noFill/>
          <a:ln>
            <a:noFill/>
          </a:ln>
        </p:spPr>
      </p:pic>
      <p:sp>
        <p:nvSpPr>
          <p:cNvPr id="86" name="Google Shape;86;p15"/>
          <p:cNvSpPr txBox="1"/>
          <p:nvPr/>
        </p:nvSpPr>
        <p:spPr>
          <a:xfrm>
            <a:off x="5143950" y="105850"/>
            <a:ext cx="3358500" cy="1312200"/>
          </a:xfrm>
          <a:prstGeom prst="rect">
            <a:avLst/>
          </a:prstGeom>
          <a:solidFill>
            <a:srgbClr val="F3F3F3">
              <a:alpha val="59320"/>
            </a:srgbClr>
          </a:solidFill>
          <a:ln cap="flat" cmpd="sng" w="1905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00"/>
                </a:solidFill>
              </a:rPr>
              <a:t>We Present:</a:t>
            </a:r>
            <a:endParaRPr sz="3000">
              <a:solidFill>
                <a:srgbClr val="FFFF00"/>
              </a:solidFill>
            </a:endParaRPr>
          </a:p>
          <a:p>
            <a:pPr indent="0" lvl="0" marL="0" rtl="0" algn="ctr">
              <a:spcBef>
                <a:spcPts val="0"/>
              </a:spcBef>
              <a:spcAft>
                <a:spcPts val="0"/>
              </a:spcAft>
              <a:buNone/>
            </a:pPr>
            <a:r>
              <a:rPr lang="en" sz="3600">
                <a:solidFill>
                  <a:srgbClr val="FFFF00"/>
                </a:solidFill>
              </a:rPr>
              <a:t>GoNavy!</a:t>
            </a:r>
            <a:endParaRPr sz="3600">
              <a:solidFill>
                <a:srgbClr val="FFFF00"/>
              </a:solidFill>
            </a:endParaRPr>
          </a:p>
          <a:p>
            <a:pPr indent="0" lvl="0" marL="0" rtl="0" algn="ctr">
              <a:spcBef>
                <a:spcPts val="0"/>
              </a:spcBef>
              <a:spcAft>
                <a:spcPts val="0"/>
              </a:spcAft>
              <a:buNone/>
            </a:pPr>
            <a:r>
              <a:rPr lang="en" sz="1200">
                <a:solidFill>
                  <a:srgbClr val="FFFF00"/>
                </a:solidFill>
              </a:rPr>
              <a:t>(a.k.a. NROTC Project)</a:t>
            </a:r>
            <a:endParaRPr sz="300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100275" y="4350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The GoNavy! Application:</a:t>
            </a:r>
            <a:endParaRPr>
              <a:solidFill>
                <a:srgbClr val="FFFFFF"/>
              </a:solidFill>
            </a:endParaRPr>
          </a:p>
        </p:txBody>
      </p:sp>
      <p:sp>
        <p:nvSpPr>
          <p:cNvPr id="92" name="Google Shape;92;p16"/>
          <p:cNvSpPr txBox="1"/>
          <p:nvPr>
            <p:ph idx="1" type="body"/>
          </p:nvPr>
        </p:nvSpPr>
        <p:spPr>
          <a:xfrm>
            <a:off x="786175" y="3227875"/>
            <a:ext cx="8205600" cy="92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rPr>
              <a:t>It was conceived as a application to replace and centralize current applications used by the NROTC San Diego Staff.</a:t>
            </a:r>
            <a:endParaRPr sz="2400">
              <a:solidFill>
                <a:srgbClr val="FFFFFF"/>
              </a:solidFill>
            </a:endParaRPr>
          </a:p>
        </p:txBody>
      </p:sp>
      <p:sp>
        <p:nvSpPr>
          <p:cNvPr id="93" name="Google Shape;93;p16"/>
          <p:cNvSpPr/>
          <p:nvPr/>
        </p:nvSpPr>
        <p:spPr>
          <a:xfrm flipH="1">
            <a:off x="471300" y="1739225"/>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4" name="Google Shape;94;p16"/>
          <p:cNvSpPr txBox="1"/>
          <p:nvPr/>
        </p:nvSpPr>
        <p:spPr>
          <a:xfrm>
            <a:off x="711875" y="1543475"/>
            <a:ext cx="64470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GoNavy is a domain-focused application.</a:t>
            </a:r>
            <a:endParaRPr sz="2400">
              <a:solidFill>
                <a:srgbClr val="FFFFFF"/>
              </a:solidFill>
            </a:endParaRPr>
          </a:p>
        </p:txBody>
      </p:sp>
      <p:sp>
        <p:nvSpPr>
          <p:cNvPr id="95" name="Google Shape;95;p16"/>
          <p:cNvSpPr/>
          <p:nvPr/>
        </p:nvSpPr>
        <p:spPr>
          <a:xfrm flipH="1">
            <a:off x="471300" y="2441850"/>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6"/>
          <p:cNvSpPr txBox="1"/>
          <p:nvPr/>
        </p:nvSpPr>
        <p:spPr>
          <a:xfrm>
            <a:off x="786175" y="2169900"/>
            <a:ext cx="8111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Its users are members of the San Diego </a:t>
            </a:r>
            <a:endParaRPr sz="2400">
              <a:solidFill>
                <a:srgbClr val="FFFFFF"/>
              </a:solidFill>
            </a:endParaRPr>
          </a:p>
          <a:p>
            <a:pPr indent="0" lvl="0" marL="0" rtl="0" algn="l">
              <a:spcBef>
                <a:spcPts val="0"/>
              </a:spcBef>
              <a:spcAft>
                <a:spcPts val="0"/>
              </a:spcAft>
              <a:buNone/>
            </a:pPr>
            <a:r>
              <a:rPr lang="en" sz="2400">
                <a:solidFill>
                  <a:srgbClr val="FFFFFF"/>
                </a:solidFill>
              </a:rPr>
              <a:t>Naval Reserve Officer Training Corps (NROTC). </a:t>
            </a:r>
            <a:endParaRPr sz="2400">
              <a:solidFill>
                <a:srgbClr val="FFFFFF"/>
              </a:solidFill>
            </a:endParaRPr>
          </a:p>
        </p:txBody>
      </p:sp>
      <p:sp>
        <p:nvSpPr>
          <p:cNvPr id="97" name="Google Shape;97;p16"/>
          <p:cNvSpPr/>
          <p:nvPr/>
        </p:nvSpPr>
        <p:spPr>
          <a:xfrm flipH="1">
            <a:off x="471300" y="3516675"/>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343125"/>
            <a:ext cx="2586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Design:</a:t>
            </a:r>
            <a:endParaRPr/>
          </a:p>
        </p:txBody>
      </p:sp>
      <p:pic>
        <p:nvPicPr>
          <p:cNvPr id="103" name="Google Shape;103;p17"/>
          <p:cNvPicPr preferRelativeResize="0"/>
          <p:nvPr/>
        </p:nvPicPr>
        <p:blipFill>
          <a:blip r:embed="rId3">
            <a:alphaModFix/>
          </a:blip>
          <a:stretch>
            <a:fillRect/>
          </a:stretch>
        </p:blipFill>
        <p:spPr>
          <a:xfrm>
            <a:off x="5947700" y="152400"/>
            <a:ext cx="2895122" cy="4838700"/>
          </a:xfrm>
          <a:prstGeom prst="rect">
            <a:avLst/>
          </a:prstGeom>
          <a:noFill/>
          <a:ln>
            <a:noFill/>
          </a:ln>
        </p:spPr>
      </p:pic>
      <p:sp>
        <p:nvSpPr>
          <p:cNvPr id="104" name="Google Shape;104;p17"/>
          <p:cNvSpPr/>
          <p:nvPr/>
        </p:nvSpPr>
        <p:spPr>
          <a:xfrm flipH="1">
            <a:off x="691850" y="1338975"/>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983675" y="1026500"/>
            <a:ext cx="477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We chose to make a client-server application.</a:t>
            </a:r>
            <a:r>
              <a:rPr lang="en">
                <a:solidFill>
                  <a:srgbClr val="FFFFFF"/>
                </a:solidFill>
              </a:rPr>
              <a:t> </a:t>
            </a:r>
            <a:endParaRPr>
              <a:solidFill>
                <a:srgbClr val="FFFFFF"/>
              </a:solidFill>
            </a:endParaRPr>
          </a:p>
        </p:txBody>
      </p:sp>
      <p:sp>
        <p:nvSpPr>
          <p:cNvPr id="106" name="Google Shape;106;p17"/>
          <p:cNvSpPr/>
          <p:nvPr/>
        </p:nvSpPr>
        <p:spPr>
          <a:xfrm flipH="1">
            <a:off x="691850" y="2191600"/>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983663" y="1847825"/>
            <a:ext cx="4772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We will have many users logged into the client-side application, which is a page on the user’s browser.</a:t>
            </a:r>
            <a:endParaRPr sz="1800">
              <a:solidFill>
                <a:srgbClr val="FFFFFF"/>
              </a:solidFill>
            </a:endParaRPr>
          </a:p>
        </p:txBody>
      </p:sp>
      <p:sp>
        <p:nvSpPr>
          <p:cNvPr id="108" name="Google Shape;108;p17"/>
          <p:cNvSpPr txBox="1"/>
          <p:nvPr/>
        </p:nvSpPr>
        <p:spPr>
          <a:xfrm>
            <a:off x="983675" y="2943425"/>
            <a:ext cx="4772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Some functions will be available to some users depending on their billet.</a:t>
            </a:r>
            <a:endParaRPr sz="1800">
              <a:solidFill>
                <a:srgbClr val="FFFFFF"/>
              </a:solidFill>
            </a:endParaRPr>
          </a:p>
        </p:txBody>
      </p:sp>
      <p:sp>
        <p:nvSpPr>
          <p:cNvPr id="109" name="Google Shape;109;p17"/>
          <p:cNvSpPr/>
          <p:nvPr/>
        </p:nvSpPr>
        <p:spPr>
          <a:xfrm flipH="1">
            <a:off x="691850" y="3266725"/>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flipH="1">
            <a:off x="691850" y="4249650"/>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nvSpPr>
        <p:spPr>
          <a:xfrm>
            <a:off x="983675" y="3977700"/>
            <a:ext cx="4772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The server will handle users’ requests to access the database, that will run on the same computer.</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191375" y="174325"/>
            <a:ext cx="54813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High-level Architecture of the server:</a:t>
            </a:r>
            <a:endParaRPr/>
          </a:p>
        </p:txBody>
      </p:sp>
      <p:pic>
        <p:nvPicPr>
          <p:cNvPr id="117" name="Google Shape;117;p18"/>
          <p:cNvPicPr preferRelativeResize="0"/>
          <p:nvPr/>
        </p:nvPicPr>
        <p:blipFill>
          <a:blip r:embed="rId3">
            <a:alphaModFix/>
          </a:blip>
          <a:stretch>
            <a:fillRect/>
          </a:stretch>
        </p:blipFill>
        <p:spPr>
          <a:xfrm>
            <a:off x="5757075" y="0"/>
            <a:ext cx="2937672" cy="5093374"/>
          </a:xfrm>
          <a:prstGeom prst="rect">
            <a:avLst/>
          </a:prstGeom>
          <a:noFill/>
          <a:ln>
            <a:noFill/>
          </a:ln>
        </p:spPr>
      </p:pic>
      <p:sp>
        <p:nvSpPr>
          <p:cNvPr id="118" name="Google Shape;118;p18"/>
          <p:cNvSpPr/>
          <p:nvPr/>
        </p:nvSpPr>
        <p:spPr>
          <a:xfrm flipH="1">
            <a:off x="792050" y="1732900"/>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1183100" y="1553650"/>
            <a:ext cx="34389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Communication Sub-Module.</a:t>
            </a:r>
            <a:endParaRPr sz="1800">
              <a:solidFill>
                <a:srgbClr val="FFFFFF"/>
              </a:solidFill>
            </a:endParaRPr>
          </a:p>
        </p:txBody>
      </p:sp>
      <p:sp>
        <p:nvSpPr>
          <p:cNvPr id="120" name="Google Shape;120;p18"/>
          <p:cNvSpPr txBox="1"/>
          <p:nvPr/>
        </p:nvSpPr>
        <p:spPr>
          <a:xfrm>
            <a:off x="1313450" y="2272375"/>
            <a:ext cx="100200" cy="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flipH="1">
            <a:off x="792050" y="3188050"/>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1268825" y="3008800"/>
            <a:ext cx="26214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User Sub-Module.</a:t>
            </a:r>
            <a:endParaRPr sz="1800">
              <a:solidFill>
                <a:srgbClr val="FFFFFF"/>
              </a:solidFill>
            </a:endParaRPr>
          </a:p>
        </p:txBody>
      </p:sp>
      <p:sp>
        <p:nvSpPr>
          <p:cNvPr id="123" name="Google Shape;123;p18"/>
          <p:cNvSpPr txBox="1"/>
          <p:nvPr/>
        </p:nvSpPr>
        <p:spPr>
          <a:xfrm>
            <a:off x="1614275" y="2034475"/>
            <a:ext cx="32985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Provides interface methods to the User module.</a:t>
            </a:r>
            <a:endParaRPr sz="1800">
              <a:solidFill>
                <a:srgbClr val="FFFFFF"/>
              </a:solidFill>
            </a:endParaRPr>
          </a:p>
        </p:txBody>
      </p:sp>
      <p:cxnSp>
        <p:nvCxnSpPr>
          <p:cNvPr id="124" name="Google Shape;124;p18"/>
          <p:cNvCxnSpPr>
            <a:stCxn id="120" idx="1"/>
            <a:endCxn id="120" idx="1"/>
          </p:cNvCxnSpPr>
          <p:nvPr/>
        </p:nvCxnSpPr>
        <p:spPr>
          <a:xfrm>
            <a:off x="1313450" y="2316475"/>
            <a:ext cx="0" cy="0"/>
          </a:xfrm>
          <a:prstGeom prst="straightConnector1">
            <a:avLst/>
          </a:prstGeom>
          <a:noFill/>
          <a:ln cap="flat" cmpd="sng" w="28575">
            <a:solidFill>
              <a:schemeClr val="dk2"/>
            </a:solidFill>
            <a:prstDash val="solid"/>
            <a:round/>
            <a:headEnd len="med" w="med" type="none"/>
            <a:tailEnd len="med" w="med" type="none"/>
          </a:ln>
        </p:spPr>
      </p:cxnSp>
      <p:sp>
        <p:nvSpPr>
          <p:cNvPr id="125" name="Google Shape;125;p18"/>
          <p:cNvSpPr/>
          <p:nvPr/>
        </p:nvSpPr>
        <p:spPr>
          <a:xfrm flipH="1">
            <a:off x="1355525" y="2251525"/>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nvSpPr>
        <p:spPr>
          <a:xfrm>
            <a:off x="1624275" y="4004875"/>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1624275" y="3497200"/>
            <a:ext cx="34389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Utilizes database provided methods for the user to operate on the database.</a:t>
            </a:r>
            <a:endParaRPr sz="1800">
              <a:solidFill>
                <a:srgbClr val="FFFFFF"/>
              </a:solidFill>
            </a:endParaRPr>
          </a:p>
        </p:txBody>
      </p:sp>
      <p:sp>
        <p:nvSpPr>
          <p:cNvPr id="128" name="Google Shape;128;p18"/>
          <p:cNvSpPr/>
          <p:nvPr/>
        </p:nvSpPr>
        <p:spPr>
          <a:xfrm flipH="1">
            <a:off x="1355525" y="3874975"/>
            <a:ext cx="100200" cy="1299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01675" y="284625"/>
            <a:ext cx="3398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Sub-Module:</a:t>
            </a:r>
            <a:endParaRPr/>
          </a:p>
        </p:txBody>
      </p:sp>
      <p:pic>
        <p:nvPicPr>
          <p:cNvPr id="134" name="Google Shape;134;p19"/>
          <p:cNvPicPr preferRelativeResize="0"/>
          <p:nvPr/>
        </p:nvPicPr>
        <p:blipFill>
          <a:blip r:embed="rId3">
            <a:alphaModFix/>
          </a:blip>
          <a:stretch>
            <a:fillRect/>
          </a:stretch>
        </p:blipFill>
        <p:spPr>
          <a:xfrm>
            <a:off x="663850" y="857325"/>
            <a:ext cx="2345400" cy="4028576"/>
          </a:xfrm>
          <a:prstGeom prst="rect">
            <a:avLst/>
          </a:prstGeom>
          <a:noFill/>
          <a:ln>
            <a:noFill/>
          </a:ln>
        </p:spPr>
      </p:pic>
      <p:pic>
        <p:nvPicPr>
          <p:cNvPr id="135" name="Google Shape;135;p19"/>
          <p:cNvPicPr preferRelativeResize="0"/>
          <p:nvPr/>
        </p:nvPicPr>
        <p:blipFill>
          <a:blip r:embed="rId4">
            <a:alphaModFix/>
          </a:blip>
          <a:stretch>
            <a:fillRect/>
          </a:stretch>
        </p:blipFill>
        <p:spPr>
          <a:xfrm>
            <a:off x="5036625" y="152400"/>
            <a:ext cx="2797237" cy="4838699"/>
          </a:xfrm>
          <a:prstGeom prst="rect">
            <a:avLst/>
          </a:prstGeom>
          <a:noFill/>
          <a:ln>
            <a:noFill/>
          </a:ln>
        </p:spPr>
      </p:pic>
      <p:cxnSp>
        <p:nvCxnSpPr>
          <p:cNvPr id="136" name="Google Shape;136;p19"/>
          <p:cNvCxnSpPr>
            <a:endCxn id="135" idx="1"/>
          </p:cNvCxnSpPr>
          <p:nvPr/>
        </p:nvCxnSpPr>
        <p:spPr>
          <a:xfrm flipH="1" rot="10800000">
            <a:off x="2436525" y="2571750"/>
            <a:ext cx="2600100" cy="1107900"/>
          </a:xfrm>
          <a:prstGeom prst="straightConnector1">
            <a:avLst/>
          </a:prstGeom>
          <a:noFill/>
          <a:ln cap="flat" cmpd="sng" w="38100">
            <a:solidFill>
              <a:srgbClr val="FF0000"/>
            </a:solidFill>
            <a:prstDash val="lgDash"/>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43150" y="98775"/>
            <a:ext cx="38694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 Method</a:t>
            </a:r>
            <a:endParaRPr/>
          </a:p>
        </p:txBody>
      </p:sp>
      <p:pic>
        <p:nvPicPr>
          <p:cNvPr id="142" name="Google Shape;142;p20"/>
          <p:cNvPicPr preferRelativeResize="0"/>
          <p:nvPr/>
        </p:nvPicPr>
        <p:blipFill>
          <a:blip r:embed="rId3">
            <a:alphaModFix/>
          </a:blip>
          <a:stretch>
            <a:fillRect/>
          </a:stretch>
        </p:blipFill>
        <p:spPr>
          <a:xfrm>
            <a:off x="4613625" y="661263"/>
            <a:ext cx="378701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 used in the project:</a:t>
            </a:r>
            <a:endParaRPr/>
          </a:p>
        </p:txBody>
      </p:sp>
      <p:pic>
        <p:nvPicPr>
          <p:cNvPr id="148" name="Google Shape;148;p21"/>
          <p:cNvPicPr preferRelativeResize="0"/>
          <p:nvPr/>
        </p:nvPicPr>
        <p:blipFill>
          <a:blip r:embed="rId3">
            <a:alphaModFix/>
          </a:blip>
          <a:stretch>
            <a:fillRect/>
          </a:stretch>
        </p:blipFill>
        <p:spPr>
          <a:xfrm>
            <a:off x="4007100" y="3452750"/>
            <a:ext cx="1020675" cy="965475"/>
          </a:xfrm>
          <a:prstGeom prst="rect">
            <a:avLst/>
          </a:prstGeom>
          <a:noFill/>
          <a:ln>
            <a:noFill/>
          </a:ln>
        </p:spPr>
      </p:pic>
      <p:pic>
        <p:nvPicPr>
          <p:cNvPr id="149" name="Google Shape;149;p21"/>
          <p:cNvPicPr preferRelativeResize="0"/>
          <p:nvPr/>
        </p:nvPicPr>
        <p:blipFill>
          <a:blip r:embed="rId4">
            <a:alphaModFix/>
          </a:blip>
          <a:stretch>
            <a:fillRect/>
          </a:stretch>
        </p:blipFill>
        <p:spPr>
          <a:xfrm>
            <a:off x="1325365" y="1602684"/>
            <a:ext cx="985392" cy="947409"/>
          </a:xfrm>
          <a:prstGeom prst="rect">
            <a:avLst/>
          </a:prstGeom>
          <a:noFill/>
          <a:ln>
            <a:noFill/>
          </a:ln>
        </p:spPr>
      </p:pic>
      <p:pic>
        <p:nvPicPr>
          <p:cNvPr id="150" name="Google Shape;150;p21"/>
          <p:cNvPicPr preferRelativeResize="0"/>
          <p:nvPr/>
        </p:nvPicPr>
        <p:blipFill>
          <a:blip r:embed="rId5">
            <a:alphaModFix/>
          </a:blip>
          <a:stretch>
            <a:fillRect/>
          </a:stretch>
        </p:blipFill>
        <p:spPr>
          <a:xfrm>
            <a:off x="-114800" y="3387063"/>
            <a:ext cx="2959200" cy="1096875"/>
          </a:xfrm>
          <a:prstGeom prst="rect">
            <a:avLst/>
          </a:prstGeom>
          <a:noFill/>
          <a:ln>
            <a:noFill/>
          </a:ln>
        </p:spPr>
      </p:pic>
      <p:pic>
        <p:nvPicPr>
          <p:cNvPr id="151" name="Google Shape;151;p21"/>
          <p:cNvPicPr preferRelativeResize="0"/>
          <p:nvPr/>
        </p:nvPicPr>
        <p:blipFill>
          <a:blip r:embed="rId6">
            <a:alphaModFix/>
          </a:blip>
          <a:stretch>
            <a:fillRect/>
          </a:stretch>
        </p:blipFill>
        <p:spPr>
          <a:xfrm>
            <a:off x="359900" y="1629167"/>
            <a:ext cx="965473" cy="894442"/>
          </a:xfrm>
          <a:prstGeom prst="rect">
            <a:avLst/>
          </a:prstGeom>
          <a:noFill/>
          <a:ln>
            <a:noFill/>
          </a:ln>
        </p:spPr>
      </p:pic>
      <p:pic>
        <p:nvPicPr>
          <p:cNvPr id="152" name="Google Shape;152;p21"/>
          <p:cNvPicPr preferRelativeResize="0"/>
          <p:nvPr/>
        </p:nvPicPr>
        <p:blipFill>
          <a:blip r:embed="rId7">
            <a:alphaModFix/>
          </a:blip>
          <a:stretch>
            <a:fillRect/>
          </a:stretch>
        </p:blipFill>
        <p:spPr>
          <a:xfrm>
            <a:off x="5067013" y="3075388"/>
            <a:ext cx="1720200" cy="1720200"/>
          </a:xfrm>
          <a:prstGeom prst="rect">
            <a:avLst/>
          </a:prstGeom>
          <a:noFill/>
          <a:ln>
            <a:noFill/>
          </a:ln>
        </p:spPr>
      </p:pic>
      <p:pic>
        <p:nvPicPr>
          <p:cNvPr id="153" name="Google Shape;153;p21"/>
          <p:cNvPicPr preferRelativeResize="0"/>
          <p:nvPr/>
        </p:nvPicPr>
        <p:blipFill>
          <a:blip r:embed="rId8">
            <a:alphaModFix/>
          </a:blip>
          <a:stretch>
            <a:fillRect/>
          </a:stretch>
        </p:blipFill>
        <p:spPr>
          <a:xfrm>
            <a:off x="7232088" y="982175"/>
            <a:ext cx="1219275" cy="2269889"/>
          </a:xfrm>
          <a:prstGeom prst="rect">
            <a:avLst/>
          </a:prstGeom>
          <a:noFill/>
          <a:ln>
            <a:noFill/>
          </a:ln>
        </p:spPr>
      </p:pic>
      <p:pic>
        <p:nvPicPr>
          <p:cNvPr id="154" name="Google Shape;154;p21"/>
          <p:cNvPicPr preferRelativeResize="0"/>
          <p:nvPr/>
        </p:nvPicPr>
        <p:blipFill>
          <a:blip r:embed="rId9">
            <a:alphaModFix/>
          </a:blip>
          <a:stretch>
            <a:fillRect/>
          </a:stretch>
        </p:blipFill>
        <p:spPr>
          <a:xfrm>
            <a:off x="2390351" y="1593650"/>
            <a:ext cx="965475" cy="965475"/>
          </a:xfrm>
          <a:prstGeom prst="rect">
            <a:avLst/>
          </a:prstGeom>
          <a:noFill/>
          <a:ln>
            <a:noFill/>
          </a:ln>
        </p:spPr>
      </p:pic>
      <p:pic>
        <p:nvPicPr>
          <p:cNvPr id="155" name="Google Shape;155;p21"/>
          <p:cNvPicPr preferRelativeResize="0"/>
          <p:nvPr/>
        </p:nvPicPr>
        <p:blipFill>
          <a:blip r:embed="rId10">
            <a:alphaModFix/>
          </a:blip>
          <a:stretch>
            <a:fillRect/>
          </a:stretch>
        </p:blipFill>
        <p:spPr>
          <a:xfrm>
            <a:off x="2639400" y="3387059"/>
            <a:ext cx="1146500" cy="1096875"/>
          </a:xfrm>
          <a:prstGeom prst="rect">
            <a:avLst/>
          </a:prstGeom>
          <a:noFill/>
          <a:ln>
            <a:noFill/>
          </a:ln>
        </p:spPr>
      </p:pic>
      <p:sp>
        <p:nvSpPr>
          <p:cNvPr id="156" name="Google Shape;156;p21"/>
          <p:cNvSpPr txBox="1"/>
          <p:nvPr/>
        </p:nvSpPr>
        <p:spPr>
          <a:xfrm>
            <a:off x="7053925" y="636825"/>
            <a:ext cx="1575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Server Side</a:t>
            </a:r>
            <a:endParaRPr>
              <a:solidFill>
                <a:srgbClr val="FFFFFF"/>
              </a:solidFill>
              <a:latin typeface="Roboto"/>
              <a:ea typeface="Roboto"/>
              <a:cs typeface="Roboto"/>
              <a:sym typeface="Roboto"/>
            </a:endParaRPr>
          </a:p>
        </p:txBody>
      </p:sp>
      <p:sp>
        <p:nvSpPr>
          <p:cNvPr id="157" name="Google Shape;157;p21"/>
          <p:cNvSpPr txBox="1"/>
          <p:nvPr/>
        </p:nvSpPr>
        <p:spPr>
          <a:xfrm>
            <a:off x="453325" y="3008475"/>
            <a:ext cx="25101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Development Tools</a:t>
            </a:r>
            <a:endParaRPr>
              <a:solidFill>
                <a:srgbClr val="FFFFFF"/>
              </a:solidFill>
              <a:latin typeface="Roboto"/>
              <a:ea typeface="Roboto"/>
              <a:cs typeface="Roboto"/>
              <a:sym typeface="Roboto"/>
            </a:endParaRPr>
          </a:p>
        </p:txBody>
      </p:sp>
      <p:sp>
        <p:nvSpPr>
          <p:cNvPr id="158" name="Google Shape;158;p21"/>
          <p:cNvSpPr txBox="1"/>
          <p:nvPr/>
        </p:nvSpPr>
        <p:spPr>
          <a:xfrm>
            <a:off x="453325" y="1244100"/>
            <a:ext cx="1575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Client</a:t>
            </a:r>
            <a:r>
              <a:rPr lang="en">
                <a:solidFill>
                  <a:srgbClr val="FFFFFF"/>
                </a:solidFill>
                <a:latin typeface="Roboto"/>
                <a:ea typeface="Roboto"/>
                <a:cs typeface="Roboto"/>
                <a:sym typeface="Roboto"/>
              </a:rPr>
              <a:t> Side</a:t>
            </a:r>
            <a:endParaRPr>
              <a:solidFill>
                <a:srgbClr val="FFFFFF"/>
              </a:solidFill>
              <a:latin typeface="Roboto"/>
              <a:ea typeface="Roboto"/>
              <a:cs typeface="Roboto"/>
              <a:sym typeface="Roboto"/>
            </a:endParaRPr>
          </a:p>
        </p:txBody>
      </p:sp>
      <p:pic>
        <p:nvPicPr>
          <p:cNvPr id="159" name="Google Shape;159;p21"/>
          <p:cNvPicPr preferRelativeResize="0"/>
          <p:nvPr/>
        </p:nvPicPr>
        <p:blipFill>
          <a:blip r:embed="rId11">
            <a:alphaModFix/>
          </a:blip>
          <a:stretch>
            <a:fillRect/>
          </a:stretch>
        </p:blipFill>
        <p:spPr>
          <a:xfrm>
            <a:off x="3907809" y="1466752"/>
            <a:ext cx="1219257" cy="1219275"/>
          </a:xfrm>
          <a:prstGeom prst="rect">
            <a:avLst/>
          </a:prstGeom>
          <a:noFill/>
          <a:ln>
            <a:noFill/>
          </a:ln>
        </p:spPr>
      </p:pic>
      <p:sp>
        <p:nvSpPr>
          <p:cNvPr id="160" name="Google Shape;160;p21"/>
          <p:cNvSpPr txBox="1"/>
          <p:nvPr/>
        </p:nvSpPr>
        <p:spPr>
          <a:xfrm>
            <a:off x="3784200" y="1144125"/>
            <a:ext cx="21297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Supported Browsers</a:t>
            </a:r>
            <a:endParaRPr>
              <a:solidFill>
                <a:srgbClr val="FFFFFF"/>
              </a:solidFill>
              <a:latin typeface="Roboto"/>
              <a:ea typeface="Roboto"/>
              <a:cs typeface="Roboto"/>
              <a:sym typeface="Roboto"/>
            </a:endParaRPr>
          </a:p>
        </p:txBody>
      </p:sp>
      <p:pic>
        <p:nvPicPr>
          <p:cNvPr id="161" name="Google Shape;161;p21"/>
          <p:cNvPicPr preferRelativeResize="0"/>
          <p:nvPr/>
        </p:nvPicPr>
        <p:blipFill>
          <a:blip r:embed="rId12">
            <a:alphaModFix/>
          </a:blip>
          <a:stretch>
            <a:fillRect/>
          </a:stretch>
        </p:blipFill>
        <p:spPr>
          <a:xfrm>
            <a:off x="4377321" y="1434573"/>
            <a:ext cx="1283649" cy="1283649"/>
          </a:xfrm>
          <a:prstGeom prst="rect">
            <a:avLst/>
          </a:prstGeom>
          <a:noFill/>
          <a:ln>
            <a:noFill/>
          </a:ln>
        </p:spPr>
      </p:pic>
      <p:pic>
        <p:nvPicPr>
          <p:cNvPr id="162" name="Google Shape;162;p21"/>
          <p:cNvPicPr preferRelativeResize="0"/>
          <p:nvPr/>
        </p:nvPicPr>
        <p:blipFill>
          <a:blip r:embed="rId13">
            <a:alphaModFix/>
          </a:blip>
          <a:stretch>
            <a:fillRect/>
          </a:stretch>
        </p:blipFill>
        <p:spPr>
          <a:xfrm>
            <a:off x="5127070" y="1527965"/>
            <a:ext cx="1101426" cy="1096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